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3"/>
  </p:notesMasterIdLst>
  <p:sldIdLst>
    <p:sldId id="256" r:id="rId2"/>
    <p:sldId id="297" r:id="rId3"/>
    <p:sldId id="266" r:id="rId4"/>
    <p:sldId id="298" r:id="rId5"/>
    <p:sldId id="257" r:id="rId6"/>
    <p:sldId id="301" r:id="rId7"/>
    <p:sldId id="276" r:id="rId8"/>
    <p:sldId id="302" r:id="rId9"/>
    <p:sldId id="268" r:id="rId10"/>
    <p:sldId id="279" r:id="rId11"/>
    <p:sldId id="269" r:id="rId12"/>
  </p:sldIdLst>
  <p:sldSz cx="9144000" cy="5143500" type="screen16x9"/>
  <p:notesSz cx="6858000" cy="9144000"/>
  <p:embeddedFontLst>
    <p:embeddedFont>
      <p:font typeface="Advent Pro Light" panose="020B0604020202020204" charset="0"/>
      <p:regular r:id="rId14"/>
      <p:bold r:id="rId15"/>
    </p:embeddedFont>
    <p:embeddedFont>
      <p:font typeface="Anton" pitchFamily="2" charset="0"/>
      <p:regular r:id="rId16"/>
    </p:embeddedFont>
    <p:embeddedFont>
      <p:font typeface="Fira Sans Condensed Light" panose="020B0604020202020204" pitchFamily="34" charset="0"/>
      <p:regular r:id="rId17"/>
      <p:bold r:id="rId18"/>
      <p:italic r:id="rId19"/>
      <p:boldItalic r:id="rId20"/>
    </p:embeddedFont>
    <p:embeddedFont>
      <p:font typeface="Play" panose="020B0604020202020204" charset="0"/>
      <p:regular r:id="rId21"/>
      <p:bold r:id="rId22"/>
    </p:embeddedFont>
    <p:embeddedFont>
      <p:font typeface="Rajdhani" panose="020B0604020202020204" charset="0"/>
      <p:regular r:id="rId23"/>
      <p:bold r:id="rId24"/>
    </p:embeddedFont>
    <p:embeddedFont>
      <p:font typeface="Source Sans Pro" panose="020B0503030403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F0EECE-6DAC-4C4D-BA19-5A217A1CE196}">
  <a:tblStyle styleId="{83F0EECE-6DAC-4C4D-BA19-5A217A1CE1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2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jpg>
</file>

<file path=ppt/media/image10.gif>
</file>

<file path=ppt/media/image11.jpeg>
</file>

<file path=ppt/media/image12.png>
</file>

<file path=ppt/media/image13.png>
</file>

<file path=ppt/media/image14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7098bb5640_0_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7098bb5640_0_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0092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801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50699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g65abef0139_0_1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" name="Google Shape;1742;g65abef0139_0_1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g65abef0139_0_1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" name="Google Shape;1742;g65abef0139_0_1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6469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65abef013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65abef013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9" r:id="rId6"/>
    <p:sldLayoutId id="2147483666" r:id="rId7"/>
    <p:sldLayoutId id="2147483667" r:id="rId8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s://github.com/emasterclassacademy/YOLOv5/blob/main/YOLOv5.ipynb" TargetMode="External"/><Relationship Id="rId4" Type="http://schemas.openxmlformats.org/officeDocument/2006/relationships/hyperlink" Target="https://github.com/AlexeyAB/darkne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eg"/><Relationship Id="rId4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375756" y="994575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sz="2800" dirty="0">
                <a:latin typeface="Rajdhani"/>
                <a:ea typeface="Rajdhani"/>
                <a:cs typeface="Rajdhani"/>
                <a:sym typeface="Rajdhani"/>
              </a:rPr>
              <a:t>Weapon Detection using </a:t>
            </a:r>
            <a:br>
              <a:rPr lang="en-IN" sz="2800" dirty="0">
                <a:latin typeface="Rajdhani"/>
                <a:ea typeface="Rajdhani"/>
                <a:cs typeface="Rajdhani"/>
                <a:sym typeface="Rajdhani"/>
              </a:rPr>
            </a:br>
            <a:r>
              <a:rPr lang="en-IN" sz="2800" dirty="0">
                <a:latin typeface="Rajdhani"/>
                <a:ea typeface="Rajdhani"/>
                <a:cs typeface="Rajdhani"/>
                <a:sym typeface="Rajdhani"/>
              </a:rPr>
              <a:t>Artificial Intelligence and Deep Learning for Security Applications Levels</a:t>
            </a:r>
            <a:endParaRPr sz="2800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375756" y="3609369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</a:t>
            </a:r>
            <a:r>
              <a:rPr lang="en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he second presentation</a:t>
            </a:r>
            <a:endParaRPr dirty="0"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4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Conclusion</a:t>
            </a:r>
          </a:p>
        </p:txBody>
      </p:sp>
      <p:pic>
        <p:nvPicPr>
          <p:cNvPr id="1793" name="Google Shape;179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22059" y="3713437"/>
            <a:ext cx="3189475" cy="1840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4" name="Google Shape;1794;p47"/>
          <p:cNvPicPr preferRelativeResize="0"/>
          <p:nvPr/>
        </p:nvPicPr>
        <p:blipFill rotWithShape="1">
          <a:blip r:embed="rId5">
            <a:alphaModFix/>
          </a:blip>
          <a:srcRect l="25302" r="25297"/>
          <a:stretch/>
        </p:blipFill>
        <p:spPr>
          <a:xfrm>
            <a:off x="6614101" y="907464"/>
            <a:ext cx="2845450" cy="32400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16375C-9BFD-DEA8-0069-2190D0853166}"/>
              </a:ext>
            </a:extLst>
          </p:cNvPr>
          <p:cNvSpPr txBox="1"/>
          <p:nvPr/>
        </p:nvSpPr>
        <p:spPr>
          <a:xfrm flipH="1">
            <a:off x="586698" y="1556087"/>
            <a:ext cx="61608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/>
                </a:solidFill>
              </a:rPr>
              <a:t>We  implemented the yolo algorithm and it run successfully with out any error</a:t>
            </a:r>
          </a:p>
          <a:p>
            <a:endParaRPr lang="en-IN" dirty="0">
              <a:solidFill>
                <a:schemeClr val="tx2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/>
                </a:solidFill>
                <a:effectLst/>
                <a:latin typeface="gt-regular"/>
              </a:rPr>
              <a:t>We have gained an overview of object detection and the YOLO algorithm.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/>
                </a:solidFill>
                <a:effectLst/>
                <a:latin typeface="gt-regular"/>
              </a:rPr>
              <a:t>We have gone through the main reasons why the YOLO algorithm is important.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/>
                </a:solidFill>
                <a:effectLst/>
                <a:latin typeface="gt-regular"/>
              </a:rPr>
              <a:t>We have learned how the YOLO algorithm works. We have also gained an understanding of the main techniques used by YOLO to detect objects.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/>
                </a:solidFill>
                <a:effectLst/>
                <a:latin typeface="gt-regular"/>
              </a:rPr>
              <a:t>We have learned the real-life applications of YOLO.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7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Thank you.</a:t>
            </a:r>
            <a:br>
              <a:rPr lang="en-IN" dirty="0"/>
            </a:br>
            <a:r>
              <a:rPr lang="en-IN" sz="1400" dirty="0"/>
              <a:t>Any questions ?</a:t>
            </a:r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580150" y="411988"/>
            <a:ext cx="4404000" cy="592831"/>
          </a:xfrm>
        </p:spPr>
        <p:txBody>
          <a:bodyPr/>
          <a:lstStyle/>
          <a:p>
            <a:pPr lvl="0"/>
            <a:r>
              <a:rPr lang="en-IN" sz="1800" b="0" dirty="0">
                <a:sym typeface="Rajdhani"/>
              </a:rPr>
              <a:t>About us!</a:t>
            </a: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246662" y="1310631"/>
            <a:ext cx="7358993" cy="3418153"/>
          </a:xfrm>
        </p:spPr>
        <p:txBody>
          <a:bodyPr/>
          <a:lstStyle/>
          <a:p>
            <a:pPr lvl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Group Members name :</a:t>
            </a:r>
          </a:p>
          <a:p>
            <a:pPr marL="152400" indent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Ajay Das K, Muhammed Safeer T, Najmudheen Kp,fathima C</a:t>
            </a:r>
          </a:p>
          <a:p>
            <a:pPr marL="152400" indent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Register Number:</a:t>
            </a:r>
          </a:p>
          <a:p>
            <a:pPr marL="152400" indent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 CCV19CS002, CCV19CS016, CCV19CS018, CCV19CS006 </a:t>
            </a:r>
          </a:p>
          <a:p>
            <a:pPr marL="152400" indent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Class :</a:t>
            </a:r>
          </a:p>
          <a:p>
            <a:pPr marL="152400" indent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 S6 CSE </a:t>
            </a:r>
          </a:p>
          <a:p>
            <a:pPr marL="152400" indent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Area of seminar:</a:t>
            </a:r>
          </a:p>
          <a:p>
            <a:pPr marL="152400" indent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Ai Vision </a:t>
            </a:r>
          </a:p>
          <a:p>
            <a:pPr marL="152400" indent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Guide name : </a:t>
            </a:r>
          </a:p>
          <a:p>
            <a:pPr marL="152400" indent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Mrs. Sruthy</a:t>
            </a:r>
          </a:p>
          <a:p>
            <a:pPr marL="152400" indent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 (Assistant Professor (CSE Dept) MGM College of Engineering )</a:t>
            </a:r>
          </a:p>
          <a:p>
            <a:pPr marL="152400" indent="0"/>
            <a:r>
              <a:rPr lang="en-IN" dirty="0">
                <a:latin typeface="Adobe Devanagari" panose="02040503050201020203" pitchFamily="18" charset="0"/>
                <a:cs typeface="Adobe Devanagari" panose="02040503050201020203" pitchFamily="18" charset="0"/>
                <a:sym typeface="Source Sans Pro"/>
              </a:rPr>
              <a:t>Date Of Submission :15/07/2022</a:t>
            </a:r>
          </a:p>
          <a:p>
            <a:pPr lvl="0"/>
            <a:endParaRPr lang="en-IN" dirty="0"/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3825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250" tmFilter="0, 0; .2, .5; .8, .5; 1, 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1125" autoRev="1" fill="hold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250" tmFilter="0, 0; .2, .5; .8, .5; 1, 0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1125" autoRev="1" fill="hold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250" tmFilter="0, 0; .2, .5; .8, .5; 1, 0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1125" autoRev="1" fill="hold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250" tmFilter="0, 0; .2, .5; .8, .5; 1, 0"/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1125" autoRev="1" fill="hold"/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250" tmFilter="0, 0; .2, .5; .8, .5; 1, 0"/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125" autoRev="1" fill="hold"/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250" tmFilter="0, 0; .2, .5; .8, .5; 1, 0"/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1125" autoRev="1" fill="hold"/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2250" tmFilter="0, 0; .2, .5; .8, .5; 1, 0"/>
                                        <p:tgtEl>
                                          <p:spTgt spid="1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1125" autoRev="1" fill="hold"/>
                                        <p:tgtEl>
                                          <p:spTgt spid="1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250" tmFilter="0, 0; .2, .5; .8, .5; 1, 0"/>
                                        <p:tgtEl>
                                          <p:spTgt spid="1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1125" autoRev="1" fill="hold"/>
                                        <p:tgtEl>
                                          <p:spTgt spid="1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2250" tmFilter="0, 0; .2, .5; .8, .5; 1, 0"/>
                                        <p:tgtEl>
                                          <p:spTgt spid="1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1125" autoRev="1" fill="hold"/>
                                        <p:tgtEl>
                                          <p:spTgt spid="1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250" tmFilter="0, 0; .2, .5; .8, .5; 1, 0"/>
                                        <p:tgtEl>
                                          <p:spTgt spid="1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1125" autoRev="1" fill="hold"/>
                                        <p:tgtEl>
                                          <p:spTgt spid="1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250" tmFilter="0, 0; .2, .5; .8, .5; 1, 0"/>
                                        <p:tgtEl>
                                          <p:spTgt spid="1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1125" autoRev="1" fill="hold"/>
                                        <p:tgtEl>
                                          <p:spTgt spid="1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250" tmFilter="0, 0; .2, .5; .8, .5; 1, 0"/>
                                        <p:tgtEl>
                                          <p:spTgt spid="1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1125" autoRev="1" fill="hold"/>
                                        <p:tgtEl>
                                          <p:spTgt spid="1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/>
      <p:bldP spid="10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PRESENTATION</a:t>
            </a:r>
            <a:endParaRPr dirty="0"/>
          </a:p>
        </p:txBody>
      </p:sp>
      <p:sp>
        <p:nvSpPr>
          <p:cNvPr id="653" name="Google Shape;653;p34"/>
          <p:cNvSpPr/>
          <p:nvPr/>
        </p:nvSpPr>
        <p:spPr>
          <a:xfrm>
            <a:off x="4115925" y="2338950"/>
            <a:ext cx="912300" cy="9123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861813" y="1437750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>
                <a:solidFill>
                  <a:schemeClr val="tx2"/>
                </a:solidFill>
              </a:rPr>
              <a:t>Weapon Detection using </a:t>
            </a:r>
            <a:br>
              <a:rPr lang="en-US" sz="1200" dirty="0">
                <a:solidFill>
                  <a:schemeClr val="tx2"/>
                </a:solidFill>
              </a:rPr>
            </a:br>
            <a:r>
              <a:rPr lang="en-US" sz="1400" dirty="0">
                <a:solidFill>
                  <a:schemeClr val="tx2"/>
                </a:solidFill>
              </a:rPr>
              <a:t>Artificial Intelligence and Deep Learning for Security Applications Levels</a:t>
            </a:r>
          </a:p>
        </p:txBody>
      </p:sp>
      <p:sp>
        <p:nvSpPr>
          <p:cNvPr id="655" name="Google Shape;655;p34"/>
          <p:cNvSpPr txBox="1">
            <a:spLocks noGrp="1"/>
          </p:cNvSpPr>
          <p:nvPr>
            <p:ph type="subTitle" idx="4294967295"/>
          </p:nvPr>
        </p:nvSpPr>
        <p:spPr>
          <a:xfrm flipH="1">
            <a:off x="6070683" y="1777164"/>
            <a:ext cx="2336725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tx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WEAPON DETECTING DRONE WITH OBJECT DETECTION</a:t>
            </a:r>
          </a:p>
        </p:txBody>
      </p:sp>
      <p:sp>
        <p:nvSpPr>
          <p:cNvPr id="656" name="Google Shape;656;p34"/>
          <p:cNvSpPr txBox="1">
            <a:spLocks noGrp="1"/>
          </p:cNvSpPr>
          <p:nvPr>
            <p:ph type="subTitle" idx="4294967295"/>
          </p:nvPr>
        </p:nvSpPr>
        <p:spPr>
          <a:xfrm>
            <a:off x="861813" y="3302726"/>
            <a:ext cx="22344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PART ONE CONSIST OF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 MOVING ROVER DRONE</a:t>
            </a:r>
          </a:p>
        </p:txBody>
      </p:sp>
      <p:sp>
        <p:nvSpPr>
          <p:cNvPr id="657" name="Google Shape;657;p34"/>
          <p:cNvSpPr txBox="1">
            <a:spLocks noGrp="1"/>
          </p:cNvSpPr>
          <p:nvPr>
            <p:ph type="subTitle" idx="4294967295"/>
          </p:nvPr>
        </p:nvSpPr>
        <p:spPr>
          <a:xfrm>
            <a:off x="6087536" y="3302704"/>
            <a:ext cx="2336563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tx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PART TWO CONSIST OF IMPLIMENTATION OF OBJECT DETECTION</a:t>
            </a:r>
          </a:p>
        </p:txBody>
      </p:sp>
      <p:sp>
        <p:nvSpPr>
          <p:cNvPr id="658" name="Google Shape;658;p34"/>
          <p:cNvSpPr/>
          <p:nvPr/>
        </p:nvSpPr>
        <p:spPr>
          <a:xfrm>
            <a:off x="4285725" y="2508750"/>
            <a:ext cx="572700" cy="5727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34"/>
          <p:cNvSpPr/>
          <p:nvPr/>
        </p:nvSpPr>
        <p:spPr>
          <a:xfrm>
            <a:off x="4385488" y="2569788"/>
            <a:ext cx="373167" cy="450621"/>
          </a:xfrm>
          <a:custGeom>
            <a:avLst/>
            <a:gdLst/>
            <a:ahLst/>
            <a:cxnLst/>
            <a:rect l="l" t="t" r="r" b="b"/>
            <a:pathLst>
              <a:path w="56519" h="68250" extrusionOk="0">
                <a:moveTo>
                  <a:pt x="28263" y="0"/>
                </a:moveTo>
                <a:lnTo>
                  <a:pt x="3305" y="24955"/>
                </a:lnTo>
                <a:lnTo>
                  <a:pt x="10602" y="32248"/>
                </a:lnTo>
                <a:lnTo>
                  <a:pt x="28263" y="14592"/>
                </a:lnTo>
                <a:lnTo>
                  <a:pt x="40244" y="26576"/>
                </a:lnTo>
                <a:lnTo>
                  <a:pt x="28263" y="38561"/>
                </a:lnTo>
                <a:lnTo>
                  <a:pt x="19050" y="29351"/>
                </a:lnTo>
                <a:lnTo>
                  <a:pt x="17619" y="30778"/>
                </a:lnTo>
                <a:lnTo>
                  <a:pt x="28263" y="41418"/>
                </a:lnTo>
                <a:lnTo>
                  <a:pt x="43104" y="26576"/>
                </a:lnTo>
                <a:lnTo>
                  <a:pt x="28263" y="11732"/>
                </a:lnTo>
                <a:lnTo>
                  <a:pt x="10602" y="29389"/>
                </a:lnTo>
                <a:lnTo>
                  <a:pt x="6165" y="24955"/>
                </a:lnTo>
                <a:lnTo>
                  <a:pt x="28263" y="2861"/>
                </a:lnTo>
                <a:lnTo>
                  <a:pt x="53658" y="28260"/>
                </a:lnTo>
                <a:lnTo>
                  <a:pt x="28263" y="53658"/>
                </a:lnTo>
                <a:lnTo>
                  <a:pt x="7297" y="32693"/>
                </a:lnTo>
                <a:lnTo>
                  <a:pt x="0" y="39990"/>
                </a:lnTo>
                <a:lnTo>
                  <a:pt x="28263" y="68250"/>
                </a:lnTo>
                <a:lnTo>
                  <a:pt x="56518" y="39990"/>
                </a:lnTo>
                <a:lnTo>
                  <a:pt x="52419" y="35889"/>
                </a:lnTo>
                <a:lnTo>
                  <a:pt x="50990" y="37319"/>
                </a:lnTo>
                <a:lnTo>
                  <a:pt x="53658" y="39990"/>
                </a:lnTo>
                <a:lnTo>
                  <a:pt x="28263" y="65390"/>
                </a:lnTo>
                <a:lnTo>
                  <a:pt x="2860" y="39990"/>
                </a:lnTo>
                <a:lnTo>
                  <a:pt x="7297" y="35553"/>
                </a:lnTo>
                <a:lnTo>
                  <a:pt x="28263" y="56519"/>
                </a:lnTo>
                <a:lnTo>
                  <a:pt x="56518" y="28260"/>
                </a:lnTo>
                <a:lnTo>
                  <a:pt x="2826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" name="Google Shape;660;p34"/>
          <p:cNvGrpSpPr/>
          <p:nvPr/>
        </p:nvGrpSpPr>
        <p:grpSpPr>
          <a:xfrm>
            <a:off x="5567955" y="3351974"/>
            <a:ext cx="266197" cy="249155"/>
            <a:chOff x="1507342" y="1024774"/>
            <a:chExt cx="399216" cy="373658"/>
          </a:xfrm>
        </p:grpSpPr>
        <p:sp>
          <p:nvSpPr>
            <p:cNvPr id="661" name="Google Shape;661;p34"/>
            <p:cNvSpPr/>
            <p:nvPr/>
          </p:nvSpPr>
          <p:spPr>
            <a:xfrm>
              <a:off x="1507342" y="1024774"/>
              <a:ext cx="399216" cy="373658"/>
            </a:xfrm>
            <a:custGeom>
              <a:avLst/>
              <a:gdLst/>
              <a:ahLst/>
              <a:cxnLst/>
              <a:rect l="l" t="t" r="r" b="b"/>
              <a:pathLst>
                <a:path w="53389" h="49971" extrusionOk="0">
                  <a:moveTo>
                    <a:pt x="39967" y="0"/>
                  </a:moveTo>
                  <a:lnTo>
                    <a:pt x="16320" y="7"/>
                  </a:lnTo>
                  <a:lnTo>
                    <a:pt x="17534" y="2032"/>
                  </a:lnTo>
                  <a:lnTo>
                    <a:pt x="38760" y="2022"/>
                  </a:lnTo>
                  <a:lnTo>
                    <a:pt x="50008" y="21948"/>
                  </a:lnTo>
                  <a:lnTo>
                    <a:pt x="26026" y="21954"/>
                  </a:lnTo>
                  <a:lnTo>
                    <a:pt x="14332" y="154"/>
                  </a:lnTo>
                  <a:lnTo>
                    <a:pt x="1" y="24996"/>
                  </a:lnTo>
                  <a:lnTo>
                    <a:pt x="14346" y="49827"/>
                  </a:lnTo>
                  <a:lnTo>
                    <a:pt x="26026" y="28020"/>
                  </a:lnTo>
                  <a:lnTo>
                    <a:pt x="50012" y="28013"/>
                  </a:lnTo>
                  <a:lnTo>
                    <a:pt x="50012" y="28013"/>
                  </a:lnTo>
                  <a:lnTo>
                    <a:pt x="38770" y="47942"/>
                  </a:lnTo>
                  <a:lnTo>
                    <a:pt x="17548" y="47948"/>
                  </a:lnTo>
                  <a:lnTo>
                    <a:pt x="16334" y="49971"/>
                  </a:lnTo>
                  <a:lnTo>
                    <a:pt x="39981" y="49963"/>
                  </a:lnTo>
                  <a:lnTo>
                    <a:pt x="53389" y="25992"/>
                  </a:lnTo>
                  <a:lnTo>
                    <a:pt x="24815" y="25998"/>
                  </a:lnTo>
                  <a:lnTo>
                    <a:pt x="14281" y="45667"/>
                  </a:lnTo>
                  <a:lnTo>
                    <a:pt x="2334" y="24996"/>
                  </a:lnTo>
                  <a:lnTo>
                    <a:pt x="14267" y="4311"/>
                  </a:lnTo>
                  <a:lnTo>
                    <a:pt x="24818" y="23976"/>
                  </a:lnTo>
                  <a:lnTo>
                    <a:pt x="53389" y="23969"/>
                  </a:lnTo>
                  <a:lnTo>
                    <a:pt x="39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>
              <a:off x="1609125" y="1147993"/>
              <a:ext cx="45471" cy="127222"/>
            </a:xfrm>
            <a:custGeom>
              <a:avLst/>
              <a:gdLst/>
              <a:ahLst/>
              <a:cxnLst/>
              <a:rect l="l" t="t" r="r" b="b"/>
              <a:pathLst>
                <a:path w="6081" h="17014" extrusionOk="0">
                  <a:moveTo>
                    <a:pt x="4913" y="0"/>
                  </a:moveTo>
                  <a:lnTo>
                    <a:pt x="1" y="8506"/>
                  </a:lnTo>
                  <a:lnTo>
                    <a:pt x="4913" y="17014"/>
                  </a:lnTo>
                  <a:lnTo>
                    <a:pt x="6080" y="14992"/>
                  </a:lnTo>
                  <a:lnTo>
                    <a:pt x="2338" y="8506"/>
                  </a:lnTo>
                  <a:lnTo>
                    <a:pt x="6080" y="2023"/>
                  </a:lnTo>
                  <a:lnTo>
                    <a:pt x="49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" name="Google Shape;663;p34"/>
          <p:cNvSpPr/>
          <p:nvPr/>
        </p:nvSpPr>
        <p:spPr>
          <a:xfrm>
            <a:off x="3303861" y="1991081"/>
            <a:ext cx="283071" cy="245141"/>
          </a:xfrm>
          <a:custGeom>
            <a:avLst/>
            <a:gdLst/>
            <a:ahLst/>
            <a:cxnLst/>
            <a:rect l="l" t="t" r="r" b="b"/>
            <a:pathLst>
              <a:path w="56756" h="49151" extrusionOk="0">
                <a:moveTo>
                  <a:pt x="14188" y="1"/>
                </a:moveTo>
                <a:lnTo>
                  <a:pt x="1" y="24576"/>
                </a:lnTo>
                <a:lnTo>
                  <a:pt x="14188" y="49150"/>
                </a:lnTo>
                <a:lnTo>
                  <a:pt x="43782" y="49150"/>
                </a:lnTo>
                <a:lnTo>
                  <a:pt x="28376" y="23864"/>
                </a:lnTo>
                <a:lnTo>
                  <a:pt x="15426" y="45124"/>
                </a:lnTo>
                <a:lnTo>
                  <a:pt x="35068" y="45124"/>
                </a:lnTo>
                <a:lnTo>
                  <a:pt x="33679" y="43101"/>
                </a:lnTo>
                <a:lnTo>
                  <a:pt x="19026" y="43101"/>
                </a:lnTo>
                <a:lnTo>
                  <a:pt x="28376" y="27750"/>
                </a:lnTo>
                <a:lnTo>
                  <a:pt x="40182" y="47128"/>
                </a:lnTo>
                <a:lnTo>
                  <a:pt x="15355" y="47128"/>
                </a:lnTo>
                <a:lnTo>
                  <a:pt x="2334" y="24576"/>
                </a:lnTo>
                <a:lnTo>
                  <a:pt x="15355" y="2023"/>
                </a:lnTo>
                <a:lnTo>
                  <a:pt x="41397" y="2023"/>
                </a:lnTo>
                <a:lnTo>
                  <a:pt x="54418" y="24576"/>
                </a:lnTo>
                <a:lnTo>
                  <a:pt x="44818" y="41206"/>
                </a:lnTo>
                <a:lnTo>
                  <a:pt x="23241" y="6659"/>
                </a:lnTo>
                <a:lnTo>
                  <a:pt x="34254" y="6659"/>
                </a:lnTo>
                <a:lnTo>
                  <a:pt x="30764" y="12912"/>
                </a:lnTo>
                <a:lnTo>
                  <a:pt x="32006" y="14839"/>
                </a:lnTo>
                <a:lnTo>
                  <a:pt x="37698" y="4637"/>
                </a:lnTo>
                <a:lnTo>
                  <a:pt x="19590" y="4637"/>
                </a:lnTo>
                <a:lnTo>
                  <a:pt x="44887" y="45130"/>
                </a:lnTo>
                <a:lnTo>
                  <a:pt x="56755" y="24576"/>
                </a:lnTo>
                <a:lnTo>
                  <a:pt x="4256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4"/>
          <p:cNvSpPr/>
          <p:nvPr/>
        </p:nvSpPr>
        <p:spPr>
          <a:xfrm>
            <a:off x="5586942" y="1999525"/>
            <a:ext cx="228224" cy="228239"/>
          </a:xfrm>
          <a:custGeom>
            <a:avLst/>
            <a:gdLst/>
            <a:ahLst/>
            <a:cxnLst/>
            <a:rect l="l" t="t" r="r" b="b"/>
            <a:pathLst>
              <a:path w="46246" h="46249" extrusionOk="0">
                <a:moveTo>
                  <a:pt x="23121" y="14630"/>
                </a:moveTo>
                <a:cubicBezTo>
                  <a:pt x="25393" y="14630"/>
                  <a:pt x="27524" y="15513"/>
                  <a:pt x="29129" y="17117"/>
                </a:cubicBezTo>
                <a:cubicBezTo>
                  <a:pt x="32440" y="20429"/>
                  <a:pt x="32440" y="25821"/>
                  <a:pt x="29129" y="29132"/>
                </a:cubicBezTo>
                <a:cubicBezTo>
                  <a:pt x="27524" y="30737"/>
                  <a:pt x="25393" y="31620"/>
                  <a:pt x="23121" y="31620"/>
                </a:cubicBezTo>
                <a:cubicBezTo>
                  <a:pt x="20853" y="31620"/>
                  <a:pt x="18721" y="30737"/>
                  <a:pt x="17117" y="29132"/>
                </a:cubicBezTo>
                <a:cubicBezTo>
                  <a:pt x="13805" y="25821"/>
                  <a:pt x="13805" y="20429"/>
                  <a:pt x="17117" y="17117"/>
                </a:cubicBezTo>
                <a:cubicBezTo>
                  <a:pt x="18721" y="15513"/>
                  <a:pt x="20853" y="14630"/>
                  <a:pt x="23121" y="14630"/>
                </a:cubicBezTo>
                <a:close/>
                <a:moveTo>
                  <a:pt x="23121" y="2023"/>
                </a:moveTo>
                <a:cubicBezTo>
                  <a:pt x="28759" y="2023"/>
                  <a:pt x="34059" y="4219"/>
                  <a:pt x="38044" y="8205"/>
                </a:cubicBezTo>
                <a:cubicBezTo>
                  <a:pt x="42030" y="12191"/>
                  <a:pt x="44223" y="17490"/>
                  <a:pt x="44223" y="23125"/>
                </a:cubicBezTo>
                <a:cubicBezTo>
                  <a:pt x="44223" y="27528"/>
                  <a:pt x="42879" y="31723"/>
                  <a:pt x="40392" y="35246"/>
                </a:cubicBezTo>
                <a:cubicBezTo>
                  <a:pt x="38279" y="35832"/>
                  <a:pt x="36128" y="36118"/>
                  <a:pt x="33994" y="36118"/>
                </a:cubicBezTo>
                <a:cubicBezTo>
                  <a:pt x="31061" y="36118"/>
                  <a:pt x="28160" y="35578"/>
                  <a:pt x="25437" y="34535"/>
                </a:cubicBezTo>
                <a:cubicBezTo>
                  <a:pt x="27131" y="33532"/>
                  <a:pt x="28721" y="32324"/>
                  <a:pt x="30172" y="30929"/>
                </a:cubicBezTo>
                <a:cubicBezTo>
                  <a:pt x="30305" y="30809"/>
                  <a:pt x="30432" y="30686"/>
                  <a:pt x="30559" y="30562"/>
                </a:cubicBezTo>
                <a:cubicBezTo>
                  <a:pt x="34660" y="26460"/>
                  <a:pt x="34660" y="19789"/>
                  <a:pt x="30559" y="15687"/>
                </a:cubicBezTo>
                <a:cubicBezTo>
                  <a:pt x="28575" y="13703"/>
                  <a:pt x="25933" y="12608"/>
                  <a:pt x="23121" y="12608"/>
                </a:cubicBezTo>
                <a:cubicBezTo>
                  <a:pt x="20316" y="12608"/>
                  <a:pt x="17675" y="13703"/>
                  <a:pt x="15687" y="15687"/>
                </a:cubicBezTo>
                <a:cubicBezTo>
                  <a:pt x="11585" y="19789"/>
                  <a:pt x="11585" y="26460"/>
                  <a:pt x="15687" y="30562"/>
                </a:cubicBezTo>
                <a:cubicBezTo>
                  <a:pt x="15813" y="30686"/>
                  <a:pt x="15940" y="30809"/>
                  <a:pt x="16073" y="30929"/>
                </a:cubicBezTo>
                <a:cubicBezTo>
                  <a:pt x="17524" y="32324"/>
                  <a:pt x="19111" y="33532"/>
                  <a:pt x="20805" y="34535"/>
                </a:cubicBezTo>
                <a:cubicBezTo>
                  <a:pt x="18084" y="35578"/>
                  <a:pt x="15184" y="36118"/>
                  <a:pt x="12251" y="36118"/>
                </a:cubicBezTo>
                <a:cubicBezTo>
                  <a:pt x="10116" y="36118"/>
                  <a:pt x="7964" y="35832"/>
                  <a:pt x="5851" y="35246"/>
                </a:cubicBezTo>
                <a:cubicBezTo>
                  <a:pt x="3367" y="31723"/>
                  <a:pt x="2022" y="27528"/>
                  <a:pt x="2022" y="23125"/>
                </a:cubicBezTo>
                <a:cubicBezTo>
                  <a:pt x="2022" y="17487"/>
                  <a:pt x="4215" y="12191"/>
                  <a:pt x="8201" y="8205"/>
                </a:cubicBezTo>
                <a:cubicBezTo>
                  <a:pt x="12187" y="4219"/>
                  <a:pt x="17487" y="2023"/>
                  <a:pt x="23121" y="2023"/>
                </a:cubicBezTo>
                <a:close/>
                <a:moveTo>
                  <a:pt x="23121" y="35749"/>
                </a:moveTo>
                <a:cubicBezTo>
                  <a:pt x="26522" y="37322"/>
                  <a:pt x="30234" y="38143"/>
                  <a:pt x="33997" y="38143"/>
                </a:cubicBezTo>
                <a:cubicBezTo>
                  <a:pt x="35427" y="38143"/>
                  <a:pt x="36864" y="38024"/>
                  <a:pt x="38294" y="37785"/>
                </a:cubicBezTo>
                <a:lnTo>
                  <a:pt x="38294" y="37785"/>
                </a:lnTo>
                <a:cubicBezTo>
                  <a:pt x="38208" y="37870"/>
                  <a:pt x="38129" y="37959"/>
                  <a:pt x="38044" y="38045"/>
                </a:cubicBezTo>
                <a:cubicBezTo>
                  <a:pt x="34059" y="42031"/>
                  <a:pt x="28759" y="44227"/>
                  <a:pt x="23121" y="44227"/>
                </a:cubicBezTo>
                <a:cubicBezTo>
                  <a:pt x="17487" y="44227"/>
                  <a:pt x="12187" y="42031"/>
                  <a:pt x="8201" y="38045"/>
                </a:cubicBezTo>
                <a:cubicBezTo>
                  <a:pt x="8115" y="37959"/>
                  <a:pt x="8037" y="37870"/>
                  <a:pt x="7951" y="37785"/>
                </a:cubicBezTo>
                <a:lnTo>
                  <a:pt x="7951" y="37785"/>
                </a:lnTo>
                <a:cubicBezTo>
                  <a:pt x="9382" y="38024"/>
                  <a:pt x="10819" y="38143"/>
                  <a:pt x="12249" y="38143"/>
                </a:cubicBezTo>
                <a:cubicBezTo>
                  <a:pt x="16012" y="38143"/>
                  <a:pt x="19721" y="37322"/>
                  <a:pt x="23121" y="35749"/>
                </a:cubicBezTo>
                <a:close/>
                <a:moveTo>
                  <a:pt x="23121" y="1"/>
                </a:moveTo>
                <a:cubicBezTo>
                  <a:pt x="16945" y="1"/>
                  <a:pt x="11140" y="2406"/>
                  <a:pt x="6771" y="6775"/>
                </a:cubicBezTo>
                <a:cubicBezTo>
                  <a:pt x="2406" y="11140"/>
                  <a:pt x="1" y="16950"/>
                  <a:pt x="1" y="23125"/>
                </a:cubicBezTo>
                <a:cubicBezTo>
                  <a:pt x="1" y="29300"/>
                  <a:pt x="2406" y="35110"/>
                  <a:pt x="6771" y="39474"/>
                </a:cubicBezTo>
                <a:cubicBezTo>
                  <a:pt x="11140" y="43843"/>
                  <a:pt x="16945" y="46248"/>
                  <a:pt x="23121" y="46248"/>
                </a:cubicBezTo>
                <a:cubicBezTo>
                  <a:pt x="29300" y="46248"/>
                  <a:pt x="35105" y="43843"/>
                  <a:pt x="39474" y="39474"/>
                </a:cubicBezTo>
                <a:cubicBezTo>
                  <a:pt x="43840" y="35110"/>
                  <a:pt x="46245" y="29300"/>
                  <a:pt x="46245" y="23125"/>
                </a:cubicBezTo>
                <a:cubicBezTo>
                  <a:pt x="46245" y="16950"/>
                  <a:pt x="43840" y="11140"/>
                  <a:pt x="39474" y="6775"/>
                </a:cubicBezTo>
                <a:cubicBezTo>
                  <a:pt x="35105" y="2406"/>
                  <a:pt x="29296" y="1"/>
                  <a:pt x="2312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4"/>
          <p:cNvSpPr/>
          <p:nvPr/>
        </p:nvSpPr>
        <p:spPr>
          <a:xfrm>
            <a:off x="3314557" y="3360344"/>
            <a:ext cx="261654" cy="238415"/>
          </a:xfrm>
          <a:custGeom>
            <a:avLst/>
            <a:gdLst/>
            <a:ahLst/>
            <a:cxnLst/>
            <a:rect l="l" t="t" r="r" b="b"/>
            <a:pathLst>
              <a:path w="53020" h="48311" extrusionOk="0">
                <a:moveTo>
                  <a:pt x="26516" y="2026"/>
                </a:moveTo>
                <a:cubicBezTo>
                  <a:pt x="32184" y="2026"/>
                  <a:pt x="37851" y="4183"/>
                  <a:pt x="42167" y="8497"/>
                </a:cubicBezTo>
                <a:cubicBezTo>
                  <a:pt x="43528" y="9862"/>
                  <a:pt x="44674" y="11357"/>
                  <a:pt x="45605" y="12948"/>
                </a:cubicBezTo>
                <a:lnTo>
                  <a:pt x="23912" y="18761"/>
                </a:lnTo>
                <a:lnTo>
                  <a:pt x="12314" y="7166"/>
                </a:lnTo>
                <a:cubicBezTo>
                  <a:pt x="16411" y="3740"/>
                  <a:pt x="21463" y="2026"/>
                  <a:pt x="26516" y="2026"/>
                </a:cubicBezTo>
                <a:close/>
                <a:moveTo>
                  <a:pt x="35841" y="17659"/>
                </a:moveTo>
                <a:lnTo>
                  <a:pt x="33087" y="27936"/>
                </a:lnTo>
                <a:lnTo>
                  <a:pt x="25560" y="20413"/>
                </a:lnTo>
                <a:lnTo>
                  <a:pt x="35841" y="17659"/>
                </a:lnTo>
                <a:close/>
                <a:moveTo>
                  <a:pt x="46570" y="14782"/>
                </a:moveTo>
                <a:lnTo>
                  <a:pt x="46570" y="14782"/>
                </a:lnTo>
                <a:cubicBezTo>
                  <a:pt x="50392" y="22983"/>
                  <a:pt x="48924" y="33054"/>
                  <a:pt x="42167" y="39815"/>
                </a:cubicBezTo>
                <a:cubicBezTo>
                  <a:pt x="38827" y="43150"/>
                  <a:pt x="34681" y="45193"/>
                  <a:pt x="30354" y="45948"/>
                </a:cubicBezTo>
                <a:lnTo>
                  <a:pt x="38096" y="17054"/>
                </a:lnTo>
                <a:lnTo>
                  <a:pt x="46570" y="14782"/>
                </a:lnTo>
                <a:close/>
                <a:moveTo>
                  <a:pt x="10822" y="8531"/>
                </a:moveTo>
                <a:lnTo>
                  <a:pt x="23241" y="20954"/>
                </a:lnTo>
                <a:lnTo>
                  <a:pt x="23261" y="21028"/>
                </a:lnTo>
                <a:lnTo>
                  <a:pt x="23306" y="21015"/>
                </a:lnTo>
                <a:lnTo>
                  <a:pt x="32481" y="30191"/>
                </a:lnTo>
                <a:lnTo>
                  <a:pt x="28188" y="46219"/>
                </a:lnTo>
                <a:cubicBezTo>
                  <a:pt x="27628" y="46262"/>
                  <a:pt x="27067" y="46283"/>
                  <a:pt x="26506" y="46283"/>
                </a:cubicBezTo>
                <a:cubicBezTo>
                  <a:pt x="20836" y="46283"/>
                  <a:pt x="15168" y="44130"/>
                  <a:pt x="10853" y="39815"/>
                </a:cubicBezTo>
                <a:cubicBezTo>
                  <a:pt x="2227" y="31189"/>
                  <a:pt x="2218" y="17166"/>
                  <a:pt x="10822" y="8531"/>
                </a:cubicBezTo>
                <a:close/>
                <a:moveTo>
                  <a:pt x="26510" y="0"/>
                </a:moveTo>
                <a:cubicBezTo>
                  <a:pt x="20322" y="0"/>
                  <a:pt x="14134" y="2356"/>
                  <a:pt x="9423" y="7067"/>
                </a:cubicBezTo>
                <a:cubicBezTo>
                  <a:pt x="1" y="16489"/>
                  <a:pt x="1" y="31822"/>
                  <a:pt x="9423" y="41244"/>
                </a:cubicBezTo>
                <a:cubicBezTo>
                  <a:pt x="14134" y="45955"/>
                  <a:pt x="20322" y="48311"/>
                  <a:pt x="26510" y="48311"/>
                </a:cubicBezTo>
                <a:cubicBezTo>
                  <a:pt x="32698" y="48311"/>
                  <a:pt x="38886" y="45955"/>
                  <a:pt x="43597" y="41244"/>
                </a:cubicBezTo>
                <a:cubicBezTo>
                  <a:pt x="53019" y="31822"/>
                  <a:pt x="53019" y="16489"/>
                  <a:pt x="43597" y="7067"/>
                </a:cubicBezTo>
                <a:cubicBezTo>
                  <a:pt x="38886" y="2356"/>
                  <a:pt x="32698" y="0"/>
                  <a:pt x="2651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34"/>
          <p:cNvSpPr txBox="1">
            <a:spLocks noGrp="1"/>
          </p:cNvSpPr>
          <p:nvPr>
            <p:ph type="subTitle" idx="4294967295"/>
          </p:nvPr>
        </p:nvSpPr>
        <p:spPr>
          <a:xfrm flipH="1">
            <a:off x="5733575" y="2204688"/>
            <a:ext cx="21948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PART 3 (100%)</a:t>
            </a:r>
          </a:p>
        </p:txBody>
      </p:sp>
      <p:sp>
        <p:nvSpPr>
          <p:cNvPr id="668" name="Google Shape;668;p34"/>
          <p:cNvSpPr txBox="1">
            <a:spLocks noGrp="1"/>
          </p:cNvSpPr>
          <p:nvPr>
            <p:ph type="subTitle" idx="4294967295"/>
          </p:nvPr>
        </p:nvSpPr>
        <p:spPr>
          <a:xfrm>
            <a:off x="861862" y="3040093"/>
            <a:ext cx="2234400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chemeClr val="bg1"/>
                </a:solidFill>
                <a:latin typeface="Play"/>
                <a:ea typeface="Play"/>
                <a:cs typeface="Play"/>
                <a:sym typeface="Play"/>
              </a:rPr>
              <a:t>PART ONE(50%)</a:t>
            </a:r>
          </a:p>
        </p:txBody>
      </p:sp>
      <p:sp>
        <p:nvSpPr>
          <p:cNvPr id="669" name="Google Shape;669;p34"/>
          <p:cNvSpPr txBox="1">
            <a:spLocks noGrp="1"/>
          </p:cNvSpPr>
          <p:nvPr>
            <p:ph type="subTitle" idx="4294967295"/>
          </p:nvPr>
        </p:nvSpPr>
        <p:spPr>
          <a:xfrm>
            <a:off x="5844477" y="3003476"/>
            <a:ext cx="2194800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chemeClr val="bg1"/>
                </a:solidFill>
                <a:latin typeface="Play"/>
                <a:ea typeface="Play"/>
                <a:cs typeface="Play"/>
                <a:sym typeface="Play"/>
              </a:rPr>
              <a:t>PART TWO(80%)</a:t>
            </a:r>
          </a:p>
        </p:txBody>
      </p:sp>
      <p:sp>
        <p:nvSpPr>
          <p:cNvPr id="670" name="Google Shape;670;p34"/>
          <p:cNvSpPr/>
          <p:nvPr/>
        </p:nvSpPr>
        <p:spPr>
          <a:xfrm>
            <a:off x="3220100" y="32512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34"/>
          <p:cNvSpPr/>
          <p:nvPr/>
        </p:nvSpPr>
        <p:spPr>
          <a:xfrm>
            <a:off x="5473450" y="32512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34"/>
          <p:cNvSpPr/>
          <p:nvPr/>
        </p:nvSpPr>
        <p:spPr>
          <a:xfrm>
            <a:off x="3220100" y="18883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34"/>
          <p:cNvSpPr/>
          <p:nvPr/>
        </p:nvSpPr>
        <p:spPr>
          <a:xfrm>
            <a:off x="5473450" y="18883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74" name="Google Shape;674;p34"/>
          <p:cNvCxnSpPr>
            <a:stCxn id="672" idx="3"/>
            <a:endCxn id="653" idx="1"/>
          </p:cNvCxnSpPr>
          <p:nvPr/>
        </p:nvCxnSpPr>
        <p:spPr>
          <a:xfrm>
            <a:off x="367070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5" name="Google Shape;675;p34"/>
          <p:cNvCxnSpPr>
            <a:stCxn id="653" idx="1"/>
            <a:endCxn id="670" idx="3"/>
          </p:cNvCxnSpPr>
          <p:nvPr/>
        </p:nvCxnSpPr>
        <p:spPr>
          <a:xfrm flipH="1">
            <a:off x="36707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34"/>
          <p:cNvCxnSpPr>
            <a:stCxn id="673" idx="1"/>
            <a:endCxn id="653" idx="3"/>
          </p:cNvCxnSpPr>
          <p:nvPr/>
        </p:nvCxnSpPr>
        <p:spPr>
          <a:xfrm flipH="1">
            <a:off x="502825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34"/>
          <p:cNvCxnSpPr>
            <a:stCxn id="653" idx="3"/>
            <a:endCxn id="671" idx="1"/>
          </p:cNvCxnSpPr>
          <p:nvPr/>
        </p:nvCxnSpPr>
        <p:spPr>
          <a:xfrm>
            <a:off x="50282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580150" y="411988"/>
            <a:ext cx="4404000" cy="592831"/>
          </a:xfrm>
        </p:spPr>
        <p:txBody>
          <a:bodyPr/>
          <a:lstStyle/>
          <a:p>
            <a:pPr lvl="0"/>
            <a:r>
              <a:rPr lang="en-IN" sz="1800" b="0" dirty="0">
                <a:sym typeface="Rajdhani"/>
              </a:rPr>
              <a:t>About yolo v5</a:t>
            </a: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246663" y="1310631"/>
            <a:ext cx="4737488" cy="3418153"/>
          </a:xfrm>
        </p:spPr>
        <p:txBody>
          <a:bodyPr/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YOLOv5 is a recent release of the YOLO family of models. 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YOLO was initially introduced as the first object detection model that combined bounding box prediction and object classification into a single end to end differentiable network.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 It was written and is maintained in a framework called </a:t>
            </a:r>
            <a:r>
              <a:rPr lang="en-US" u="sng" dirty="0">
                <a:latin typeface="+mn-lt"/>
                <a:hlinkClick r:id="rId4"/>
              </a:rPr>
              <a:t>Darknet</a:t>
            </a:r>
            <a:r>
              <a:rPr lang="en-US" dirty="0">
                <a:latin typeface="+mn-lt"/>
              </a:rPr>
              <a:t>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 YOLOv5 is the first of the YOLO models to be written in the </a:t>
            </a:r>
            <a:r>
              <a:rPr lang="en-US" dirty="0" err="1">
                <a:latin typeface="+mn-lt"/>
              </a:rPr>
              <a:t>PyTorch</a:t>
            </a:r>
            <a:r>
              <a:rPr lang="en-US" dirty="0">
                <a:latin typeface="+mn-lt"/>
              </a:rPr>
              <a:t> framework and it is much more lightweight and easy to use.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 That said, YOLOv5 did not make major architectural changes to the network in YOLOv4 and does not outperform YOLOv4 on a common benchmark, the COCO dataset.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Git hub repo: </a:t>
            </a:r>
            <a:r>
              <a:rPr lang="en-US" dirty="0">
                <a:latin typeface="+mn-lt"/>
                <a:hlinkClick r:id="rId5"/>
              </a:rPr>
              <a:t>yolov5</a:t>
            </a:r>
            <a:endParaRPr lang="en-IN" dirty="0">
              <a:latin typeface="+mn-lt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6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03642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250" tmFilter="0, 0; .2, .5; .8, .5; 1, 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1125" autoRev="1" fill="hold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250" tmFilter="0, 0; .2, .5; .8, .5; 1, 0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1125" autoRev="1" fill="hold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250" tmFilter="0, 0; .2, .5; .8, .5; 1, 0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1125" autoRev="1" fill="hold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250" tmFilter="0, 0; .2, .5; .8, .5; 1, 0"/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1125" autoRev="1" fill="hold"/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250" tmFilter="0, 0; .2, .5; .8, .5; 1, 0"/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125" autoRev="1" fill="hold"/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250" tmFilter="0, 0; .2, .5; .8, .5; 1, 0"/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1125" autoRev="1" fill="hold"/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/>
      <p:bldP spid="10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/>
              <a:t>H</a:t>
            </a:r>
            <a:r>
              <a:rPr lang="en" sz="3000" dirty="0"/>
              <a:t>ow yolov5 works</a:t>
            </a:r>
            <a:endParaRPr sz="3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algn="l"/>
            <a:r>
              <a:rPr lang="en-US" b="0" i="0" dirty="0">
                <a:solidFill>
                  <a:schemeClr val="tx2"/>
                </a:solidFill>
                <a:effectLst/>
                <a:latin typeface="charter"/>
              </a:rPr>
              <a:t>Our object detector model will separate the bounding box regression from object classifications in different areas of a connected network.</a:t>
            </a:r>
          </a:p>
          <a:p>
            <a:br>
              <a:rPr lang="en-US" dirty="0">
                <a:solidFill>
                  <a:schemeClr val="tx2"/>
                </a:solidFill>
                <a:effectLst/>
              </a:rPr>
            </a:br>
            <a:endParaRPr dirty="0">
              <a:solidFill>
                <a:schemeClr val="tx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476E05-5E4B-E062-E388-B00D5A09A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571" y="2061925"/>
            <a:ext cx="5915490" cy="2571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/>
              <a:t>H</a:t>
            </a:r>
            <a:r>
              <a:rPr lang="en" sz="3000" dirty="0"/>
              <a:t>ow yolov5 works</a:t>
            </a:r>
            <a:endParaRPr sz="3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algn="l"/>
            <a:r>
              <a:rPr lang="en-US" b="0" i="0" dirty="0">
                <a:solidFill>
                  <a:schemeClr val="tx2"/>
                </a:solidFill>
                <a:effectLst/>
                <a:latin typeface="Inter"/>
              </a:rPr>
              <a:t>The YOLO algorithm works by dividing the image into </a:t>
            </a:r>
            <a:r>
              <a:rPr lang="en-US" b="0" i="1" dirty="0">
                <a:solidFill>
                  <a:schemeClr val="tx2"/>
                </a:solidFill>
                <a:effectLst/>
                <a:latin typeface="Inter"/>
              </a:rPr>
              <a:t>N</a:t>
            </a:r>
            <a:r>
              <a:rPr lang="en-US" b="0" i="0" dirty="0">
                <a:solidFill>
                  <a:schemeClr val="tx2"/>
                </a:solidFill>
                <a:effectLst/>
                <a:latin typeface="Inter"/>
              </a:rPr>
              <a:t> grids, each having an equal dimensional region of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Inter"/>
              </a:rPr>
              <a:t>SxS</a:t>
            </a:r>
            <a:r>
              <a:rPr lang="en-US" b="0" i="0" dirty="0">
                <a:solidFill>
                  <a:schemeClr val="tx2"/>
                </a:solidFill>
                <a:effectLst/>
                <a:latin typeface="Inter"/>
              </a:rPr>
              <a:t>. Each of these </a:t>
            </a:r>
            <a:r>
              <a:rPr lang="en-US" b="0" i="1" dirty="0">
                <a:solidFill>
                  <a:schemeClr val="tx2"/>
                </a:solidFill>
                <a:effectLst/>
                <a:latin typeface="Inter"/>
              </a:rPr>
              <a:t>N</a:t>
            </a:r>
            <a:r>
              <a:rPr lang="en-US" b="0" i="0" dirty="0">
                <a:solidFill>
                  <a:schemeClr val="tx2"/>
                </a:solidFill>
                <a:effectLst/>
                <a:latin typeface="Inter"/>
              </a:rPr>
              <a:t> grids is responsible for the detection and localization of the object it contains.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51B805-E0BD-5CAD-2B8A-90FD94DC1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580" y="2423338"/>
            <a:ext cx="6604840" cy="180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037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4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b="1" i="0" dirty="0">
                <a:solidFill>
                  <a:schemeClr val="tx2"/>
                </a:solidFill>
                <a:effectLst/>
                <a:latin typeface="sohne"/>
              </a:rPr>
              <a:t>Collecting Our Training Images</a:t>
            </a:r>
          </a:p>
        </p:txBody>
      </p:sp>
      <p:grpSp>
        <p:nvGrpSpPr>
          <p:cNvPr id="1745" name="Google Shape;1745;p44"/>
          <p:cNvGrpSpPr/>
          <p:nvPr/>
        </p:nvGrpSpPr>
        <p:grpSpPr>
          <a:xfrm>
            <a:off x="656395" y="1676343"/>
            <a:ext cx="3533290" cy="2691052"/>
            <a:chOff x="3578510" y="1419647"/>
            <a:chExt cx="4021500" cy="3062887"/>
          </a:xfrm>
        </p:grpSpPr>
        <p:sp>
          <p:nvSpPr>
            <p:cNvPr id="1746" name="Google Shape;1746;p44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4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8" name="Google Shape;1748;p44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1749" name="Google Shape;1749;p44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44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cxnSp>
          <p:nvCxnSpPr>
            <p:cNvPr id="1751" name="Google Shape;1751;p44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752" name="Google Shape;1752;p44"/>
          <p:cNvPicPr preferRelativeResize="0"/>
          <p:nvPr/>
        </p:nvPicPr>
        <p:blipFill>
          <a:blip r:embed="rId4"/>
          <a:srcRect l="2762" r="2762"/>
          <a:stretch/>
        </p:blipFill>
        <p:spPr>
          <a:xfrm>
            <a:off x="786048" y="1795546"/>
            <a:ext cx="3278417" cy="19952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3" name="Google Shape;1753;p44"/>
          <p:cNvSpPr txBox="1">
            <a:spLocks noGrp="1"/>
          </p:cNvSpPr>
          <p:nvPr>
            <p:ph type="subTitle" idx="4294967295"/>
          </p:nvPr>
        </p:nvSpPr>
        <p:spPr>
          <a:xfrm flipH="1">
            <a:off x="4526447" y="1970587"/>
            <a:ext cx="3961158" cy="14034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tx2"/>
                </a:solidFill>
                <a:effectLst/>
                <a:latin typeface="charter"/>
              </a:rPr>
              <a:t>narrowing your task to only identify </a:t>
            </a:r>
            <a:r>
              <a:rPr lang="en-US" sz="1400" b="1" i="0" dirty="0">
                <a:solidFill>
                  <a:schemeClr val="tx2"/>
                </a:solidFill>
                <a:effectLst/>
                <a:latin typeface="charter"/>
              </a:rPr>
              <a:t>10 or less classes</a:t>
            </a:r>
            <a:r>
              <a:rPr lang="en-US" sz="1400" b="0" i="0" dirty="0">
                <a:solidFill>
                  <a:schemeClr val="tx2"/>
                </a:solidFill>
                <a:effectLst/>
                <a:latin typeface="charter"/>
              </a:rPr>
              <a:t> and collecting </a:t>
            </a:r>
            <a:r>
              <a:rPr lang="en-US" sz="1400" b="1" i="0" dirty="0">
                <a:solidFill>
                  <a:schemeClr val="tx2"/>
                </a:solidFill>
                <a:effectLst/>
                <a:latin typeface="charter"/>
              </a:rPr>
              <a:t>50–100 images</a:t>
            </a:r>
            <a:r>
              <a:rPr lang="en-US" sz="1400" b="0" i="0" dirty="0">
                <a:solidFill>
                  <a:schemeClr val="tx2"/>
                </a:solidFill>
                <a:effectLst/>
                <a:latin typeface="charter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tx2"/>
                </a:solidFill>
                <a:effectLst/>
                <a:latin typeface="charter"/>
              </a:rPr>
              <a:t>try to make sure that the number of objects in each class is evenly distributed.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tx2"/>
                </a:solidFill>
                <a:effectLst/>
                <a:latin typeface="charter"/>
              </a:rPr>
              <a:t>choose objects that are distinguishable. A dataset of mostly cars and only a few jeeps for example will be difficult for your model to master.</a:t>
            </a:r>
          </a:p>
        </p:txBody>
      </p:sp>
      <p:cxnSp>
        <p:nvCxnSpPr>
          <p:cNvPr id="1754" name="Google Shape;1754;p44"/>
          <p:cNvCxnSpPr/>
          <p:nvPr/>
        </p:nvCxnSpPr>
        <p:spPr>
          <a:xfrm>
            <a:off x="4572100" y="247790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4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>
                <a:solidFill>
                  <a:schemeClr val="tx2"/>
                </a:solidFill>
                <a:latin typeface="sohne"/>
              </a:rPr>
              <a:t>Result</a:t>
            </a:r>
            <a:endParaRPr lang="en-IN" b="1" i="0" dirty="0">
              <a:solidFill>
                <a:schemeClr val="tx2"/>
              </a:solidFill>
              <a:effectLst/>
              <a:latin typeface="sohne"/>
            </a:endParaRPr>
          </a:p>
        </p:txBody>
      </p:sp>
      <p:grpSp>
        <p:nvGrpSpPr>
          <p:cNvPr id="1745" name="Google Shape;1745;p44"/>
          <p:cNvGrpSpPr/>
          <p:nvPr/>
        </p:nvGrpSpPr>
        <p:grpSpPr>
          <a:xfrm>
            <a:off x="656395" y="1676343"/>
            <a:ext cx="3533290" cy="2691052"/>
            <a:chOff x="3578510" y="1419647"/>
            <a:chExt cx="4021500" cy="3062887"/>
          </a:xfrm>
        </p:grpSpPr>
        <p:sp>
          <p:nvSpPr>
            <p:cNvPr id="1746" name="Google Shape;1746;p44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4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8" name="Google Shape;1748;p44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1749" name="Google Shape;1749;p44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44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cxnSp>
          <p:nvCxnSpPr>
            <p:cNvPr id="1751" name="Google Shape;1751;p44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752" name="Google Shape;1752;p44"/>
          <p:cNvPicPr preferRelativeResize="0"/>
          <p:nvPr/>
        </p:nvPicPr>
        <p:blipFill>
          <a:blip r:embed="rId4"/>
          <a:srcRect l="9266" r="9266"/>
          <a:stretch/>
        </p:blipFill>
        <p:spPr>
          <a:xfrm>
            <a:off x="786048" y="1795546"/>
            <a:ext cx="3278417" cy="19952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4" name="Google Shape;1754;p44"/>
          <p:cNvCxnSpPr/>
          <p:nvPr/>
        </p:nvCxnSpPr>
        <p:spPr>
          <a:xfrm>
            <a:off x="4572100" y="247790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3" name="Google Shape;1745;p44">
            <a:extLst>
              <a:ext uri="{FF2B5EF4-FFF2-40B4-BE49-F238E27FC236}">
                <a16:creationId xmlns:a16="http://schemas.microsoft.com/office/drawing/2014/main" id="{E5C8C3B3-0806-BF3A-70EA-8C846056D5AB}"/>
              </a:ext>
            </a:extLst>
          </p:cNvPr>
          <p:cNvGrpSpPr/>
          <p:nvPr/>
        </p:nvGrpSpPr>
        <p:grpSpPr>
          <a:xfrm>
            <a:off x="5197943" y="1581492"/>
            <a:ext cx="3533290" cy="2691052"/>
            <a:chOff x="3578510" y="1419647"/>
            <a:chExt cx="4021500" cy="3062887"/>
          </a:xfrm>
        </p:grpSpPr>
        <p:sp>
          <p:nvSpPr>
            <p:cNvPr id="14" name="Google Shape;1746;p44">
              <a:extLst>
                <a:ext uri="{FF2B5EF4-FFF2-40B4-BE49-F238E27FC236}">
                  <a16:creationId xmlns:a16="http://schemas.microsoft.com/office/drawing/2014/main" id="{AB0C8F2A-AB70-816B-A625-7BD96DE01EDC}"/>
                </a:ext>
              </a:extLst>
            </p:cNvPr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747;p44">
              <a:extLst>
                <a:ext uri="{FF2B5EF4-FFF2-40B4-BE49-F238E27FC236}">
                  <a16:creationId xmlns:a16="http://schemas.microsoft.com/office/drawing/2014/main" id="{C10C324C-D3A0-2965-ACA2-CEA07A0D0856}"/>
                </a:ext>
              </a:extLst>
            </p:cNvPr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" name="Google Shape;1748;p44">
              <a:extLst>
                <a:ext uri="{FF2B5EF4-FFF2-40B4-BE49-F238E27FC236}">
                  <a16:creationId xmlns:a16="http://schemas.microsoft.com/office/drawing/2014/main" id="{D0C16E21-D7BF-37F8-0A45-A665BE14F703}"/>
                </a:ext>
              </a:extLst>
            </p:cNvPr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18" name="Google Shape;1749;p44">
                <a:extLst>
                  <a:ext uri="{FF2B5EF4-FFF2-40B4-BE49-F238E27FC236}">
                    <a16:creationId xmlns:a16="http://schemas.microsoft.com/office/drawing/2014/main" id="{16947BAD-46EF-91FD-E3EA-BA167158309D}"/>
                  </a:ext>
                </a:extLst>
              </p:cNvPr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750;p44">
                <a:extLst>
                  <a:ext uri="{FF2B5EF4-FFF2-40B4-BE49-F238E27FC236}">
                    <a16:creationId xmlns:a16="http://schemas.microsoft.com/office/drawing/2014/main" id="{15B59FA2-BD54-C840-CDA5-C9E40084424E}"/>
                  </a:ext>
                </a:extLst>
              </p:cNvPr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cxnSp>
          <p:nvCxnSpPr>
            <p:cNvPr id="17" name="Google Shape;1751;p44">
              <a:extLst>
                <a:ext uri="{FF2B5EF4-FFF2-40B4-BE49-F238E27FC236}">
                  <a16:creationId xmlns:a16="http://schemas.microsoft.com/office/drawing/2014/main" id="{D7A7730E-78C3-A09E-D354-D8C28D2308B3}"/>
                </a:ext>
              </a:extLst>
            </p:cNvPr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0" name="Google Shape;1752;p44">
            <a:extLst>
              <a:ext uri="{FF2B5EF4-FFF2-40B4-BE49-F238E27FC236}">
                <a16:creationId xmlns:a16="http://schemas.microsoft.com/office/drawing/2014/main" id="{01E4A5FC-F118-81C4-35A2-8FD31CD033A7}"/>
              </a:ext>
            </a:extLst>
          </p:cNvPr>
          <p:cNvPicPr preferRelativeResize="0"/>
          <p:nvPr/>
        </p:nvPicPr>
        <p:blipFill>
          <a:blip r:embed="rId5"/>
          <a:srcRect t="3562" b="3562"/>
          <a:stretch/>
        </p:blipFill>
        <p:spPr>
          <a:xfrm>
            <a:off x="5327596" y="1700695"/>
            <a:ext cx="3278417" cy="19952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7035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</a:t>
            </a:r>
            <a:r>
              <a:rPr lang="en" dirty="0"/>
              <a:t>roject status</a:t>
            </a:r>
            <a:endParaRPr dirty="0"/>
          </a:p>
        </p:txBody>
      </p:sp>
      <p:sp>
        <p:nvSpPr>
          <p:cNvPr id="700" name="Google Shape;700;p36"/>
          <p:cNvSpPr txBox="1">
            <a:spLocks noGrp="1"/>
          </p:cNvSpPr>
          <p:nvPr>
            <p:ph type="subTitle" idx="4294967295"/>
          </p:nvPr>
        </p:nvSpPr>
        <p:spPr>
          <a:xfrm>
            <a:off x="714450" y="3779475"/>
            <a:ext cx="1532400" cy="783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400" dirty="0"/>
              <a:t>S</a:t>
            </a:r>
            <a:r>
              <a:rPr lang="en" sz="1400" dirty="0"/>
              <a:t>earching for the base paper</a:t>
            </a:r>
            <a:endParaRPr sz="1400" dirty="0"/>
          </a:p>
        </p:txBody>
      </p:sp>
      <p:sp>
        <p:nvSpPr>
          <p:cNvPr id="701" name="Google Shape;701;p36"/>
          <p:cNvSpPr txBox="1">
            <a:spLocks noGrp="1"/>
          </p:cNvSpPr>
          <p:nvPr>
            <p:ph type="subTitle" idx="4294967295"/>
          </p:nvPr>
        </p:nvSpPr>
        <p:spPr>
          <a:xfrm>
            <a:off x="3805900" y="3779475"/>
            <a:ext cx="1532400" cy="783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400" dirty="0"/>
              <a:t>I</a:t>
            </a:r>
            <a:r>
              <a:rPr lang="en" sz="1400" dirty="0"/>
              <a:t>mplimentation of yolov5 algorithm</a:t>
            </a:r>
            <a:endParaRPr sz="1400" dirty="0"/>
          </a:p>
        </p:txBody>
      </p:sp>
      <p:sp>
        <p:nvSpPr>
          <p:cNvPr id="702" name="Google Shape;702;p36"/>
          <p:cNvSpPr txBox="1">
            <a:spLocks noGrp="1"/>
          </p:cNvSpPr>
          <p:nvPr>
            <p:ph type="subTitle" idx="4294967295"/>
          </p:nvPr>
        </p:nvSpPr>
        <p:spPr>
          <a:xfrm>
            <a:off x="2260075" y="1266013"/>
            <a:ext cx="1532400" cy="987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400" dirty="0"/>
              <a:t>I</a:t>
            </a:r>
            <a:r>
              <a:rPr lang="en" sz="1400" dirty="0"/>
              <a:t>mplimentation of rover drone</a:t>
            </a:r>
            <a:endParaRPr sz="1400" dirty="0"/>
          </a:p>
        </p:txBody>
      </p:sp>
      <p:sp>
        <p:nvSpPr>
          <p:cNvPr id="703" name="Google Shape;703;p36"/>
          <p:cNvSpPr txBox="1">
            <a:spLocks noGrp="1"/>
          </p:cNvSpPr>
          <p:nvPr>
            <p:ph type="subTitle" idx="4294967295"/>
          </p:nvPr>
        </p:nvSpPr>
        <p:spPr>
          <a:xfrm>
            <a:off x="6897400" y="3779475"/>
            <a:ext cx="1532400" cy="783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Report submission</a:t>
            </a:r>
            <a:endParaRPr sz="1400" dirty="0"/>
          </a:p>
        </p:txBody>
      </p:sp>
      <p:sp>
        <p:nvSpPr>
          <p:cNvPr id="704" name="Google Shape;704;p36"/>
          <p:cNvSpPr txBox="1">
            <a:spLocks noGrp="1"/>
          </p:cNvSpPr>
          <p:nvPr>
            <p:ph type="subTitle" idx="4294967295"/>
          </p:nvPr>
        </p:nvSpPr>
        <p:spPr>
          <a:xfrm>
            <a:off x="5051084" y="1266013"/>
            <a:ext cx="1895716" cy="987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Project status 100%,moving object detection rover drone</a:t>
            </a:r>
          </a:p>
        </p:txBody>
      </p:sp>
      <p:sp>
        <p:nvSpPr>
          <p:cNvPr id="705" name="Google Shape;705;p36"/>
          <p:cNvSpPr txBox="1">
            <a:spLocks noGrp="1"/>
          </p:cNvSpPr>
          <p:nvPr>
            <p:ph type="subTitle" idx="4294967295"/>
          </p:nvPr>
        </p:nvSpPr>
        <p:spPr>
          <a:xfrm>
            <a:off x="2197200" y="21258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50%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6" name="Google Shape;706;p36"/>
          <p:cNvSpPr txBox="1">
            <a:spLocks noGrp="1"/>
          </p:cNvSpPr>
          <p:nvPr>
            <p:ph type="subTitle" idx="4294967295"/>
          </p:nvPr>
        </p:nvSpPr>
        <p:spPr>
          <a:xfrm>
            <a:off x="5288600" y="21258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100%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7" name="Google Shape;707;p36"/>
          <p:cNvSpPr txBox="1">
            <a:spLocks noGrp="1"/>
          </p:cNvSpPr>
          <p:nvPr>
            <p:ph type="subTitle" idx="4294967295"/>
          </p:nvPr>
        </p:nvSpPr>
        <p:spPr>
          <a:xfrm>
            <a:off x="651400" y="34010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0%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8" name="Google Shape;708;p36"/>
          <p:cNvSpPr txBox="1">
            <a:spLocks noGrp="1"/>
          </p:cNvSpPr>
          <p:nvPr>
            <p:ph type="subTitle" idx="4294967295"/>
          </p:nvPr>
        </p:nvSpPr>
        <p:spPr>
          <a:xfrm>
            <a:off x="6834400" y="34010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Report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9" name="Google Shape;709;p36"/>
          <p:cNvSpPr txBox="1">
            <a:spLocks noGrp="1"/>
          </p:cNvSpPr>
          <p:nvPr>
            <p:ph type="subTitle" idx="4294967295"/>
          </p:nvPr>
        </p:nvSpPr>
        <p:spPr>
          <a:xfrm>
            <a:off x="3742900" y="34010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80%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10" name="Google Shape;710;p36"/>
          <p:cNvSpPr/>
          <p:nvPr/>
        </p:nvSpPr>
        <p:spPr>
          <a:xfrm>
            <a:off x="11942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6"/>
          <p:cNvSpPr/>
          <p:nvPr/>
        </p:nvSpPr>
        <p:spPr>
          <a:xfrm>
            <a:off x="27399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36"/>
          <p:cNvSpPr/>
          <p:nvPr/>
        </p:nvSpPr>
        <p:spPr>
          <a:xfrm>
            <a:off x="4285650" y="2676375"/>
            <a:ext cx="572700" cy="572700"/>
          </a:xfrm>
          <a:prstGeom prst="ellipse">
            <a:avLst/>
          </a:prstGeom>
          <a:solidFill>
            <a:schemeClr val="bg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36"/>
          <p:cNvSpPr/>
          <p:nvPr/>
        </p:nvSpPr>
        <p:spPr>
          <a:xfrm>
            <a:off x="58313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36"/>
          <p:cNvSpPr/>
          <p:nvPr/>
        </p:nvSpPr>
        <p:spPr>
          <a:xfrm>
            <a:off x="73770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5" name="Google Shape;715;p36"/>
          <p:cNvCxnSpPr>
            <a:stCxn id="710" idx="6"/>
            <a:endCxn id="711" idx="2"/>
          </p:cNvCxnSpPr>
          <p:nvPr/>
        </p:nvCxnSpPr>
        <p:spPr>
          <a:xfrm>
            <a:off x="17669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6" name="Google Shape;716;p36"/>
          <p:cNvCxnSpPr>
            <a:stCxn id="711" idx="6"/>
            <a:endCxn id="712" idx="2"/>
          </p:cNvCxnSpPr>
          <p:nvPr/>
        </p:nvCxnSpPr>
        <p:spPr>
          <a:xfrm>
            <a:off x="33126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7" name="Google Shape;717;p36"/>
          <p:cNvCxnSpPr>
            <a:stCxn id="712" idx="6"/>
            <a:endCxn id="713" idx="2"/>
          </p:cNvCxnSpPr>
          <p:nvPr/>
        </p:nvCxnSpPr>
        <p:spPr>
          <a:xfrm>
            <a:off x="48583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8" name="Google Shape;718;p36"/>
          <p:cNvCxnSpPr>
            <a:stCxn id="713" idx="6"/>
            <a:endCxn id="714" idx="2"/>
          </p:cNvCxnSpPr>
          <p:nvPr/>
        </p:nvCxnSpPr>
        <p:spPr>
          <a:xfrm>
            <a:off x="64040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9" name="Google Shape;719;p36"/>
          <p:cNvGrpSpPr/>
          <p:nvPr/>
        </p:nvGrpSpPr>
        <p:grpSpPr>
          <a:xfrm>
            <a:off x="1332734" y="2826965"/>
            <a:ext cx="288452" cy="275353"/>
            <a:chOff x="4126815" y="2760704"/>
            <a:chExt cx="380393" cy="363118"/>
          </a:xfrm>
        </p:grpSpPr>
        <p:sp>
          <p:nvSpPr>
            <p:cNvPr id="720" name="Google Shape;720;p36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6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6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6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" name="Google Shape;724;p36"/>
          <p:cNvGrpSpPr/>
          <p:nvPr/>
        </p:nvGrpSpPr>
        <p:grpSpPr>
          <a:xfrm>
            <a:off x="2885622" y="2824148"/>
            <a:ext cx="281276" cy="280987"/>
            <a:chOff x="2497275" y="2744159"/>
            <a:chExt cx="370930" cy="370549"/>
          </a:xfrm>
        </p:grpSpPr>
        <p:sp>
          <p:nvSpPr>
            <p:cNvPr id="725" name="Google Shape;725;p36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6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6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6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6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6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1" name="Google Shape;731;p36"/>
          <p:cNvSpPr/>
          <p:nvPr/>
        </p:nvSpPr>
        <p:spPr>
          <a:xfrm>
            <a:off x="5973409" y="2847079"/>
            <a:ext cx="288483" cy="235125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2" name="Google Shape;732;p36"/>
          <p:cNvGrpSpPr/>
          <p:nvPr/>
        </p:nvGrpSpPr>
        <p:grpSpPr>
          <a:xfrm>
            <a:off x="4417196" y="2834313"/>
            <a:ext cx="309505" cy="260656"/>
            <a:chOff x="2171474" y="3369229"/>
            <a:chExt cx="408156" cy="343737"/>
          </a:xfrm>
        </p:grpSpPr>
        <p:sp>
          <p:nvSpPr>
            <p:cNvPr id="733" name="Google Shape;733;p36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6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36"/>
          <p:cNvGrpSpPr/>
          <p:nvPr/>
        </p:nvGrpSpPr>
        <p:grpSpPr>
          <a:xfrm>
            <a:off x="7526466" y="2827568"/>
            <a:ext cx="273857" cy="274147"/>
            <a:chOff x="7538896" y="1970156"/>
            <a:chExt cx="361147" cy="361529"/>
          </a:xfrm>
        </p:grpSpPr>
        <p:sp>
          <p:nvSpPr>
            <p:cNvPr id="738" name="Google Shape;738;p36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6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6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6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6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710;p36">
            <a:extLst>
              <a:ext uri="{FF2B5EF4-FFF2-40B4-BE49-F238E27FC236}">
                <a16:creationId xmlns:a16="http://schemas.microsoft.com/office/drawing/2014/main" id="{1E89F19F-0048-C984-A134-B7D0F14B9E49}"/>
              </a:ext>
            </a:extLst>
          </p:cNvPr>
          <p:cNvSpPr/>
          <p:nvPr/>
        </p:nvSpPr>
        <p:spPr>
          <a:xfrm>
            <a:off x="1187953" y="2685192"/>
            <a:ext cx="572700" cy="572700"/>
          </a:xfrm>
          <a:prstGeom prst="ellipse">
            <a:avLst/>
          </a:prstGeom>
          <a:solidFill>
            <a:schemeClr val="bg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711;p36">
            <a:extLst>
              <a:ext uri="{FF2B5EF4-FFF2-40B4-BE49-F238E27FC236}">
                <a16:creationId xmlns:a16="http://schemas.microsoft.com/office/drawing/2014/main" id="{EFACDD63-3A1C-5ACD-8DB4-66E565258D42}"/>
              </a:ext>
            </a:extLst>
          </p:cNvPr>
          <p:cNvSpPr/>
          <p:nvPr/>
        </p:nvSpPr>
        <p:spPr>
          <a:xfrm>
            <a:off x="2733653" y="2685192"/>
            <a:ext cx="572700" cy="572700"/>
          </a:xfrm>
          <a:prstGeom prst="ellipse">
            <a:avLst/>
          </a:prstGeom>
          <a:solidFill>
            <a:schemeClr val="bg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712;p36">
            <a:extLst>
              <a:ext uri="{FF2B5EF4-FFF2-40B4-BE49-F238E27FC236}">
                <a16:creationId xmlns:a16="http://schemas.microsoft.com/office/drawing/2014/main" id="{99AB08A8-524B-2FD7-DB04-581908C7CAE9}"/>
              </a:ext>
            </a:extLst>
          </p:cNvPr>
          <p:cNvSpPr/>
          <p:nvPr/>
        </p:nvSpPr>
        <p:spPr>
          <a:xfrm>
            <a:off x="4279353" y="2685192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713;p36">
            <a:extLst>
              <a:ext uri="{FF2B5EF4-FFF2-40B4-BE49-F238E27FC236}">
                <a16:creationId xmlns:a16="http://schemas.microsoft.com/office/drawing/2014/main" id="{29CE03EE-F33D-114A-02F5-30C4FD70D334}"/>
              </a:ext>
            </a:extLst>
          </p:cNvPr>
          <p:cNvSpPr/>
          <p:nvPr/>
        </p:nvSpPr>
        <p:spPr>
          <a:xfrm>
            <a:off x="5825053" y="2685192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714;p36">
            <a:extLst>
              <a:ext uri="{FF2B5EF4-FFF2-40B4-BE49-F238E27FC236}">
                <a16:creationId xmlns:a16="http://schemas.microsoft.com/office/drawing/2014/main" id="{BFD88FEC-EC1E-4DD4-B646-44AD824397B5}"/>
              </a:ext>
            </a:extLst>
          </p:cNvPr>
          <p:cNvSpPr/>
          <p:nvPr/>
        </p:nvSpPr>
        <p:spPr>
          <a:xfrm>
            <a:off x="7370753" y="2685192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" name="Google Shape;715;p36">
            <a:extLst>
              <a:ext uri="{FF2B5EF4-FFF2-40B4-BE49-F238E27FC236}">
                <a16:creationId xmlns:a16="http://schemas.microsoft.com/office/drawing/2014/main" id="{A37DB0EE-C855-1A11-CF89-60E39CC6DA54}"/>
              </a:ext>
            </a:extLst>
          </p:cNvPr>
          <p:cNvCxnSpPr>
            <a:cxnSpLocks/>
          </p:cNvCxnSpPr>
          <p:nvPr/>
        </p:nvCxnSpPr>
        <p:spPr>
          <a:xfrm>
            <a:off x="1760653" y="296398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717;p36">
            <a:extLst>
              <a:ext uri="{FF2B5EF4-FFF2-40B4-BE49-F238E27FC236}">
                <a16:creationId xmlns:a16="http://schemas.microsoft.com/office/drawing/2014/main" id="{D710A619-35C6-1AF5-B6FA-DE3A61CEE44C}"/>
              </a:ext>
            </a:extLst>
          </p:cNvPr>
          <p:cNvCxnSpPr>
            <a:stCxn id="49" idx="6"/>
            <a:endCxn id="50" idx="2"/>
          </p:cNvCxnSpPr>
          <p:nvPr/>
        </p:nvCxnSpPr>
        <p:spPr>
          <a:xfrm>
            <a:off x="4852053" y="2971542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718;p36">
            <a:extLst>
              <a:ext uri="{FF2B5EF4-FFF2-40B4-BE49-F238E27FC236}">
                <a16:creationId xmlns:a16="http://schemas.microsoft.com/office/drawing/2014/main" id="{25B5EFEC-01AF-4725-8C0F-6951E00D0314}"/>
              </a:ext>
            </a:extLst>
          </p:cNvPr>
          <p:cNvCxnSpPr>
            <a:stCxn id="50" idx="6"/>
            <a:endCxn id="51" idx="2"/>
          </p:cNvCxnSpPr>
          <p:nvPr/>
        </p:nvCxnSpPr>
        <p:spPr>
          <a:xfrm>
            <a:off x="6397753" y="2971542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6" name="Google Shape;719;p36">
            <a:extLst>
              <a:ext uri="{FF2B5EF4-FFF2-40B4-BE49-F238E27FC236}">
                <a16:creationId xmlns:a16="http://schemas.microsoft.com/office/drawing/2014/main" id="{DDBBDF00-9798-AFDD-A126-04D978C8B855}"/>
              </a:ext>
            </a:extLst>
          </p:cNvPr>
          <p:cNvGrpSpPr/>
          <p:nvPr/>
        </p:nvGrpSpPr>
        <p:grpSpPr>
          <a:xfrm>
            <a:off x="1326437" y="2835782"/>
            <a:ext cx="288452" cy="275353"/>
            <a:chOff x="4126815" y="2760704"/>
            <a:chExt cx="380393" cy="363118"/>
          </a:xfrm>
        </p:grpSpPr>
        <p:sp>
          <p:nvSpPr>
            <p:cNvPr id="57" name="Google Shape;720;p36">
              <a:extLst>
                <a:ext uri="{FF2B5EF4-FFF2-40B4-BE49-F238E27FC236}">
                  <a16:creationId xmlns:a16="http://schemas.microsoft.com/office/drawing/2014/main" id="{3B572186-0C8F-2541-F080-54BD79054307}"/>
                </a:ext>
              </a:extLst>
            </p:cNvPr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21;p36">
              <a:extLst>
                <a:ext uri="{FF2B5EF4-FFF2-40B4-BE49-F238E27FC236}">
                  <a16:creationId xmlns:a16="http://schemas.microsoft.com/office/drawing/2014/main" id="{D6421D20-A3B5-757B-8DDF-1383E39B1064}"/>
                </a:ext>
              </a:extLst>
            </p:cNvPr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22;p36">
              <a:extLst>
                <a:ext uri="{FF2B5EF4-FFF2-40B4-BE49-F238E27FC236}">
                  <a16:creationId xmlns:a16="http://schemas.microsoft.com/office/drawing/2014/main" id="{0331D199-B193-3BDB-5DE6-296C2FBC3EAB}"/>
                </a:ext>
              </a:extLst>
            </p:cNvPr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23;p36">
              <a:extLst>
                <a:ext uri="{FF2B5EF4-FFF2-40B4-BE49-F238E27FC236}">
                  <a16:creationId xmlns:a16="http://schemas.microsoft.com/office/drawing/2014/main" id="{46AAD381-E176-FE83-224D-52FD48884892}"/>
                </a:ext>
              </a:extLst>
            </p:cNvPr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724;p36">
            <a:extLst>
              <a:ext uri="{FF2B5EF4-FFF2-40B4-BE49-F238E27FC236}">
                <a16:creationId xmlns:a16="http://schemas.microsoft.com/office/drawing/2014/main" id="{BEADFB09-CE9A-F57F-D5F3-08BD63DFC5CB}"/>
              </a:ext>
            </a:extLst>
          </p:cNvPr>
          <p:cNvGrpSpPr/>
          <p:nvPr/>
        </p:nvGrpSpPr>
        <p:grpSpPr>
          <a:xfrm>
            <a:off x="2879325" y="2832965"/>
            <a:ext cx="281276" cy="280987"/>
            <a:chOff x="2497275" y="2744159"/>
            <a:chExt cx="370930" cy="370549"/>
          </a:xfrm>
        </p:grpSpPr>
        <p:sp>
          <p:nvSpPr>
            <p:cNvPr id="62" name="Google Shape;725;p36">
              <a:extLst>
                <a:ext uri="{FF2B5EF4-FFF2-40B4-BE49-F238E27FC236}">
                  <a16:creationId xmlns:a16="http://schemas.microsoft.com/office/drawing/2014/main" id="{BB78A4E0-EE0C-7999-9BEE-1D8CBAAB0E03}"/>
                </a:ext>
              </a:extLst>
            </p:cNvPr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26;p36">
              <a:extLst>
                <a:ext uri="{FF2B5EF4-FFF2-40B4-BE49-F238E27FC236}">
                  <a16:creationId xmlns:a16="http://schemas.microsoft.com/office/drawing/2014/main" id="{FB204993-FF24-E596-B552-81E2075C7F91}"/>
                </a:ext>
              </a:extLst>
            </p:cNvPr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27;p36">
              <a:extLst>
                <a:ext uri="{FF2B5EF4-FFF2-40B4-BE49-F238E27FC236}">
                  <a16:creationId xmlns:a16="http://schemas.microsoft.com/office/drawing/2014/main" id="{A7AE5ACF-9DCF-7E52-D2D3-EF2A6BDD07A8}"/>
                </a:ext>
              </a:extLst>
            </p:cNvPr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28;p36">
              <a:extLst>
                <a:ext uri="{FF2B5EF4-FFF2-40B4-BE49-F238E27FC236}">
                  <a16:creationId xmlns:a16="http://schemas.microsoft.com/office/drawing/2014/main" id="{96BDFD67-9267-CA9C-0D4F-AFED4ACAA86C}"/>
                </a:ext>
              </a:extLst>
            </p:cNvPr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29;p36">
              <a:extLst>
                <a:ext uri="{FF2B5EF4-FFF2-40B4-BE49-F238E27FC236}">
                  <a16:creationId xmlns:a16="http://schemas.microsoft.com/office/drawing/2014/main" id="{9144DD70-3EE7-AE7A-5B1D-FFD5FA260286}"/>
                </a:ext>
              </a:extLst>
            </p:cNvPr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30;p36">
              <a:extLst>
                <a:ext uri="{FF2B5EF4-FFF2-40B4-BE49-F238E27FC236}">
                  <a16:creationId xmlns:a16="http://schemas.microsoft.com/office/drawing/2014/main" id="{46DE6632-8C65-FB7B-0956-773B373E7CE2}"/>
                </a:ext>
              </a:extLst>
            </p:cNvPr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731;p36">
            <a:extLst>
              <a:ext uri="{FF2B5EF4-FFF2-40B4-BE49-F238E27FC236}">
                <a16:creationId xmlns:a16="http://schemas.microsoft.com/office/drawing/2014/main" id="{AC0A5E5D-446B-1B8B-ADBB-2CB5883E7FBB}"/>
              </a:ext>
            </a:extLst>
          </p:cNvPr>
          <p:cNvSpPr/>
          <p:nvPr/>
        </p:nvSpPr>
        <p:spPr>
          <a:xfrm>
            <a:off x="5967112" y="2855896"/>
            <a:ext cx="288483" cy="235125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732;p36">
            <a:extLst>
              <a:ext uri="{FF2B5EF4-FFF2-40B4-BE49-F238E27FC236}">
                <a16:creationId xmlns:a16="http://schemas.microsoft.com/office/drawing/2014/main" id="{9485627E-0BEA-1D9A-48A9-ED28B9C7B3F3}"/>
              </a:ext>
            </a:extLst>
          </p:cNvPr>
          <p:cNvGrpSpPr/>
          <p:nvPr/>
        </p:nvGrpSpPr>
        <p:grpSpPr>
          <a:xfrm>
            <a:off x="4410899" y="2843130"/>
            <a:ext cx="309505" cy="260656"/>
            <a:chOff x="2171474" y="3369229"/>
            <a:chExt cx="408156" cy="343737"/>
          </a:xfrm>
        </p:grpSpPr>
        <p:sp>
          <p:nvSpPr>
            <p:cNvPr id="70" name="Google Shape;733;p36">
              <a:extLst>
                <a:ext uri="{FF2B5EF4-FFF2-40B4-BE49-F238E27FC236}">
                  <a16:creationId xmlns:a16="http://schemas.microsoft.com/office/drawing/2014/main" id="{E76C26A0-929D-2EA1-1DAF-418E4E2CE730}"/>
                </a:ext>
              </a:extLst>
            </p:cNvPr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34;p36">
              <a:extLst>
                <a:ext uri="{FF2B5EF4-FFF2-40B4-BE49-F238E27FC236}">
                  <a16:creationId xmlns:a16="http://schemas.microsoft.com/office/drawing/2014/main" id="{A7619732-B3AC-793B-B475-E0534281B975}"/>
                </a:ext>
              </a:extLst>
            </p:cNvPr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35;p36">
              <a:extLst>
                <a:ext uri="{FF2B5EF4-FFF2-40B4-BE49-F238E27FC236}">
                  <a16:creationId xmlns:a16="http://schemas.microsoft.com/office/drawing/2014/main" id="{8C62BCE6-90E1-1E63-26D2-B5BE772701AF}"/>
                </a:ext>
              </a:extLst>
            </p:cNvPr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6;p36">
              <a:extLst>
                <a:ext uri="{FF2B5EF4-FFF2-40B4-BE49-F238E27FC236}">
                  <a16:creationId xmlns:a16="http://schemas.microsoft.com/office/drawing/2014/main" id="{1CA80828-C77C-4D1E-0320-843A78B8C902}"/>
                </a:ext>
              </a:extLst>
            </p:cNvPr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37;p36">
            <a:extLst>
              <a:ext uri="{FF2B5EF4-FFF2-40B4-BE49-F238E27FC236}">
                <a16:creationId xmlns:a16="http://schemas.microsoft.com/office/drawing/2014/main" id="{831FD306-6749-1342-A559-9E9FEE4400FA}"/>
              </a:ext>
            </a:extLst>
          </p:cNvPr>
          <p:cNvGrpSpPr/>
          <p:nvPr/>
        </p:nvGrpSpPr>
        <p:grpSpPr>
          <a:xfrm>
            <a:off x="7520169" y="2836385"/>
            <a:ext cx="273857" cy="274147"/>
            <a:chOff x="7538896" y="1970156"/>
            <a:chExt cx="361147" cy="361529"/>
          </a:xfrm>
        </p:grpSpPr>
        <p:sp>
          <p:nvSpPr>
            <p:cNvPr id="75" name="Google Shape;738;p36">
              <a:extLst>
                <a:ext uri="{FF2B5EF4-FFF2-40B4-BE49-F238E27FC236}">
                  <a16:creationId xmlns:a16="http://schemas.microsoft.com/office/drawing/2014/main" id="{60351F67-3F60-69F0-65B7-6994AC7B5C2A}"/>
                </a:ext>
              </a:extLst>
            </p:cNvPr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39;p36">
              <a:extLst>
                <a:ext uri="{FF2B5EF4-FFF2-40B4-BE49-F238E27FC236}">
                  <a16:creationId xmlns:a16="http://schemas.microsoft.com/office/drawing/2014/main" id="{C5047942-0D02-329D-03D9-EFE5CDA04D9F}"/>
                </a:ext>
              </a:extLst>
            </p:cNvPr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40;p36">
              <a:extLst>
                <a:ext uri="{FF2B5EF4-FFF2-40B4-BE49-F238E27FC236}">
                  <a16:creationId xmlns:a16="http://schemas.microsoft.com/office/drawing/2014/main" id="{D96503FA-9F0E-4D75-1B27-A703C2FD65BB}"/>
                </a:ext>
              </a:extLst>
            </p:cNvPr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41;p36">
              <a:extLst>
                <a:ext uri="{FF2B5EF4-FFF2-40B4-BE49-F238E27FC236}">
                  <a16:creationId xmlns:a16="http://schemas.microsoft.com/office/drawing/2014/main" id="{4F4459A5-205E-ED5E-748E-BA2E5164BD6F}"/>
                </a:ext>
              </a:extLst>
            </p:cNvPr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42;p36">
              <a:extLst>
                <a:ext uri="{FF2B5EF4-FFF2-40B4-BE49-F238E27FC236}">
                  <a16:creationId xmlns:a16="http://schemas.microsoft.com/office/drawing/2014/main" id="{D7BB268E-3A6F-1D26-2B81-77EE94FAA35C}"/>
                </a:ext>
              </a:extLst>
            </p:cNvPr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43;p36">
              <a:extLst>
                <a:ext uri="{FF2B5EF4-FFF2-40B4-BE49-F238E27FC236}">
                  <a16:creationId xmlns:a16="http://schemas.microsoft.com/office/drawing/2014/main" id="{794B178C-9B95-F7A3-E2B7-F1C89F610D2C}"/>
                </a:ext>
              </a:extLst>
            </p:cNvPr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3" name="Google Shape;716;p36">
            <a:extLst>
              <a:ext uri="{FF2B5EF4-FFF2-40B4-BE49-F238E27FC236}">
                <a16:creationId xmlns:a16="http://schemas.microsoft.com/office/drawing/2014/main" id="{5AB3010E-B184-D4D2-282B-EFE7DFC5BCBF}"/>
              </a:ext>
            </a:extLst>
          </p:cNvPr>
          <p:cNvCxnSpPr>
            <a:cxnSpLocks/>
          </p:cNvCxnSpPr>
          <p:nvPr/>
        </p:nvCxnSpPr>
        <p:spPr>
          <a:xfrm>
            <a:off x="3306025" y="2961806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50800" dir="5400000" algn="ctr" rotWithShape="0">
              <a:schemeClr val="bg2"/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750"/>
                                        <p:tgtEl>
                                          <p:spTgt spid="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2" grpId="0" animBg="1"/>
      <p:bldP spid="47" grpId="0" animBg="1"/>
      <p:bldP spid="48" grpId="0" animBg="1"/>
    </p:bldLst>
  </p:timing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506</Words>
  <Application>Microsoft Office PowerPoint</Application>
  <PresentationFormat>On-screen Show (16:9)</PresentationFormat>
  <Paragraphs>60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charter</vt:lpstr>
      <vt:lpstr>Fira Sans Condensed Light</vt:lpstr>
      <vt:lpstr>Anton</vt:lpstr>
      <vt:lpstr>Source Sans Pro</vt:lpstr>
      <vt:lpstr>Advent Pro Light</vt:lpstr>
      <vt:lpstr>Rajdhani</vt:lpstr>
      <vt:lpstr>Arial</vt:lpstr>
      <vt:lpstr>gt-regular</vt:lpstr>
      <vt:lpstr>Adobe Devanagari</vt:lpstr>
      <vt:lpstr>sohne</vt:lpstr>
      <vt:lpstr>Play</vt:lpstr>
      <vt:lpstr>Inter</vt:lpstr>
      <vt:lpstr>Ai Tech Agency by Slidesgo</vt:lpstr>
      <vt:lpstr>Weapon Detection using  Artificial Intelligence and Deep Learning for Security Applications Levels</vt:lpstr>
      <vt:lpstr>About us!</vt:lpstr>
      <vt:lpstr>PROJECT PRESENTATION</vt:lpstr>
      <vt:lpstr>About yolo v5</vt:lpstr>
      <vt:lpstr>How yolov5 works</vt:lpstr>
      <vt:lpstr>How yolov5 works</vt:lpstr>
      <vt:lpstr>Collecting Our Training Images</vt:lpstr>
      <vt:lpstr>Result</vt:lpstr>
      <vt:lpstr>Project status</vt:lpstr>
      <vt:lpstr>Conclusion</vt:lpstr>
      <vt:lpstr>Thank you. Any 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Weapon Detection using  Artificial Intelligence and Deep Learning for Security Applications Levels</dc:title>
  <cp:lastModifiedBy>naju kp</cp:lastModifiedBy>
  <cp:revision>10</cp:revision>
  <dcterms:modified xsi:type="dcterms:W3CDTF">2022-07-21T17:21:54Z</dcterms:modified>
</cp:coreProperties>
</file>